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85" r:id="rId3"/>
    <p:sldId id="257" r:id="rId4"/>
    <p:sldId id="284" r:id="rId5"/>
    <p:sldId id="260" r:id="rId6"/>
    <p:sldId id="262" r:id="rId7"/>
    <p:sldId id="286" r:id="rId8"/>
    <p:sldId id="263" r:id="rId9"/>
    <p:sldId id="293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81" r:id="rId20"/>
    <p:sldId id="277" r:id="rId21"/>
    <p:sldId id="279" r:id="rId22"/>
    <p:sldId id="287" r:id="rId23"/>
    <p:sldId id="278" r:id="rId24"/>
    <p:sldId id="280" r:id="rId25"/>
    <p:sldId id="283" r:id="rId26"/>
    <p:sldId id="291" r:id="rId27"/>
    <p:sldId id="292" r:id="rId28"/>
    <p:sldId id="258" r:id="rId29"/>
    <p:sldId id="259" r:id="rId30"/>
    <p:sldId id="288" r:id="rId31"/>
    <p:sldId id="289" r:id="rId32"/>
    <p:sldId id="261" r:id="rId33"/>
    <p:sldId id="264" r:id="rId34"/>
    <p:sldId id="265" r:id="rId35"/>
    <p:sldId id="295" r:id="rId36"/>
    <p:sldId id="294" r:id="rId3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A4993-C727-4A7C-A431-C67D1EBCFAC0}" type="datetimeFigureOut">
              <a:rPr lang="cs-CZ" smtClean="0"/>
              <a:pPr/>
              <a:t>13.5.2017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6FCEC-3300-4AB9-9384-94DD948E601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3965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https://en.wikipedia.org/wiki/Comparison_of_OLAP_Servers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6FCEC-3300-4AB9-9384-94DD948E6014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1041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Eclipse</a:t>
            </a:r>
            <a:r>
              <a:rPr lang="cs-CZ" dirty="0" smtClean="0"/>
              <a:t> Public </a:t>
            </a:r>
            <a:r>
              <a:rPr lang="cs-CZ" dirty="0" err="1" smtClean="0"/>
              <a:t>License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6FCEC-3300-4AB9-9384-94DD948E6014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4807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Pozn. Polsky</a:t>
            </a:r>
            <a:r>
              <a:rPr lang="cs-CZ" baseline="0" dirty="0" smtClean="0"/>
              <a:t> – tabela </a:t>
            </a:r>
            <a:r>
              <a:rPr lang="cs-CZ" baseline="0" dirty="0" err="1" smtClean="0"/>
              <a:t>przestawna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6FCEC-3300-4AB9-9384-94DD948E6014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025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13.5.2017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13.5.2017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13.5.2017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13.5.2017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cubes.databrewery.org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edox.com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Dobývání znalostí z databází</a:t>
            </a:r>
            <a:br>
              <a:rPr lang="cs-CZ" dirty="0" smtClean="0"/>
            </a:br>
            <a:r>
              <a:rPr lang="cs-CZ" dirty="0">
                <a:solidFill>
                  <a:srgbClr val="00B0F0"/>
                </a:solidFill>
              </a:rPr>
              <a:t>OLAP </a:t>
            </a:r>
            <a:r>
              <a:rPr lang="cs-CZ">
                <a:solidFill>
                  <a:srgbClr val="00B0F0"/>
                </a:solidFill>
              </a:rPr>
              <a:t>a </a:t>
            </a:r>
            <a:r>
              <a:rPr lang="cs-CZ" smtClean="0">
                <a:solidFill>
                  <a:srgbClr val="00B0F0"/>
                </a:solidFill>
              </a:rPr>
              <a:t>datové </a:t>
            </a:r>
            <a:r>
              <a:rPr lang="cs-CZ" dirty="0">
                <a:solidFill>
                  <a:srgbClr val="00B0F0"/>
                </a:solidFill>
              </a:rPr>
              <a:t>kostky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3933056"/>
            <a:ext cx="6400800" cy="1752600"/>
          </a:xfrm>
        </p:spPr>
        <p:txBody>
          <a:bodyPr/>
          <a:lstStyle/>
          <a:p>
            <a:r>
              <a:rPr lang="cs-CZ" dirty="0" smtClean="0"/>
              <a:t>Roman Danel</a:t>
            </a:r>
          </a:p>
          <a:p>
            <a:r>
              <a:rPr lang="cs-CZ" sz="2000" dirty="0" smtClean="0"/>
              <a:t>Institut ekonomiky a systémů řízení</a:t>
            </a:r>
          </a:p>
          <a:p>
            <a:r>
              <a:rPr lang="cs-CZ" sz="2000" dirty="0" smtClean="0">
                <a:solidFill>
                  <a:srgbClr val="0070C0"/>
                </a:solidFill>
              </a:rPr>
              <a:t>2017</a:t>
            </a:r>
            <a:endParaRPr lang="cs-CZ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Microsoft </a:t>
            </a:r>
            <a:r>
              <a:rPr lang="cs-CZ" dirty="0" err="1" smtClean="0"/>
              <a:t>Analysis</a:t>
            </a:r>
            <a:r>
              <a:rPr lang="cs-CZ" dirty="0" smtClean="0"/>
              <a:t> </a:t>
            </a:r>
            <a:r>
              <a:rPr lang="cs-CZ" dirty="0" err="1" smtClean="0"/>
              <a:t>Services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Business </a:t>
            </a:r>
            <a:r>
              <a:rPr lang="cs-CZ" dirty="0" err="1"/>
              <a:t>Intelligent</a:t>
            </a:r>
            <a:r>
              <a:rPr lang="cs-CZ" dirty="0"/>
              <a:t> </a:t>
            </a:r>
            <a:r>
              <a:rPr lang="cs-CZ" dirty="0" err="1"/>
              <a:t>Development</a:t>
            </a:r>
            <a:r>
              <a:rPr lang="cs-CZ" dirty="0"/>
              <a:t> Studio</a:t>
            </a:r>
          </a:p>
          <a:p>
            <a:r>
              <a:rPr lang="cs-CZ" dirty="0" err="1" smtClean="0"/>
              <a:t>Analysis</a:t>
            </a:r>
            <a:r>
              <a:rPr lang="cs-CZ" dirty="0" smtClean="0"/>
              <a:t> Project</a:t>
            </a:r>
          </a:p>
          <a:p>
            <a:pPr lvl="1"/>
            <a:r>
              <a:rPr lang="cs-CZ" dirty="0" smtClean="0"/>
              <a:t>Data </a:t>
            </a:r>
            <a:r>
              <a:rPr lang="cs-CZ" dirty="0" err="1" smtClean="0"/>
              <a:t>Sources</a:t>
            </a:r>
            <a:endParaRPr lang="cs-CZ" dirty="0" smtClean="0"/>
          </a:p>
          <a:p>
            <a:pPr lvl="1"/>
            <a:r>
              <a:rPr lang="cs-CZ" dirty="0" smtClean="0"/>
              <a:t>Data </a:t>
            </a:r>
            <a:r>
              <a:rPr lang="cs-CZ" dirty="0" err="1" smtClean="0"/>
              <a:t>Sources</a:t>
            </a:r>
            <a:r>
              <a:rPr lang="cs-CZ" dirty="0" smtClean="0"/>
              <a:t> </a:t>
            </a:r>
            <a:r>
              <a:rPr lang="cs-CZ" dirty="0" err="1" smtClean="0"/>
              <a:t>Views</a:t>
            </a:r>
            <a:endParaRPr lang="cs-CZ" dirty="0" smtClean="0"/>
          </a:p>
          <a:p>
            <a:pPr lvl="1"/>
            <a:r>
              <a:rPr lang="cs-CZ" dirty="0" err="1" smtClean="0"/>
              <a:t>Cubes</a:t>
            </a:r>
            <a:endParaRPr lang="cs-CZ" dirty="0" smtClean="0"/>
          </a:p>
          <a:p>
            <a:pPr lvl="1"/>
            <a:r>
              <a:rPr lang="cs-CZ" dirty="0" err="1" smtClean="0"/>
              <a:t>Dimensions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495724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 vytvoření OLAP kostky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Definování datových zdrojů</a:t>
            </a:r>
          </a:p>
          <a:p>
            <a:r>
              <a:rPr lang="cs-CZ" dirty="0" smtClean="0"/>
              <a:t>Definování pohledů na datové zdroje</a:t>
            </a:r>
          </a:p>
          <a:p>
            <a:r>
              <a:rPr lang="cs-CZ" dirty="0" smtClean="0"/>
              <a:t>Návrh dimenzí</a:t>
            </a:r>
          </a:p>
          <a:p>
            <a:pPr lvl="1"/>
            <a:r>
              <a:rPr lang="cs-CZ" dirty="0" smtClean="0"/>
              <a:t>Lze využít funkci Auto </a:t>
            </a:r>
            <a:r>
              <a:rPr lang="cs-CZ" dirty="0" err="1" smtClean="0"/>
              <a:t>Build</a:t>
            </a:r>
            <a:endParaRPr lang="cs-CZ" dirty="0" smtClean="0"/>
          </a:p>
          <a:p>
            <a:r>
              <a:rPr lang="cs-CZ" dirty="0" smtClean="0"/>
              <a:t>Návrh kostky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Kostka může mít jednu až n dimenzí.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6932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Návrh dimenzí kostky - MS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Standardní dimenze</a:t>
            </a:r>
          </a:p>
          <a:p>
            <a:r>
              <a:rPr lang="cs-CZ" dirty="0" smtClean="0"/>
              <a:t>Časová dimenze</a:t>
            </a:r>
          </a:p>
          <a:p>
            <a:r>
              <a:rPr lang="cs-CZ" dirty="0" smtClean="0"/>
              <a:t>Časově-serverová dimenze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0297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Návrh kostky – </a:t>
            </a:r>
            <a:r>
              <a:rPr lang="cs-CZ" dirty="0" err="1" smtClean="0"/>
              <a:t>Cube</a:t>
            </a:r>
            <a:r>
              <a:rPr lang="cs-CZ" dirty="0" smtClean="0"/>
              <a:t> </a:t>
            </a:r>
            <a:r>
              <a:rPr lang="cs-CZ" dirty="0" err="1" smtClean="0"/>
              <a:t>Wizard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Solution</a:t>
            </a:r>
            <a:r>
              <a:rPr lang="cs-CZ" dirty="0" smtClean="0"/>
              <a:t> Explorer – </a:t>
            </a:r>
            <a:r>
              <a:rPr lang="cs-CZ" dirty="0" err="1" smtClean="0"/>
              <a:t>Cube</a:t>
            </a:r>
            <a:r>
              <a:rPr lang="cs-CZ" dirty="0" smtClean="0"/>
              <a:t> – New </a:t>
            </a:r>
            <a:r>
              <a:rPr lang="cs-CZ" dirty="0" err="1" smtClean="0"/>
              <a:t>cube</a:t>
            </a:r>
            <a:endParaRPr lang="cs-CZ" dirty="0" smtClean="0"/>
          </a:p>
          <a:p>
            <a:r>
              <a:rPr lang="cs-CZ" dirty="0" smtClean="0"/>
              <a:t>Výběr tabulky faktů a dat, se kterými chceme pracovat</a:t>
            </a:r>
          </a:p>
          <a:p>
            <a:r>
              <a:rPr lang="cs-CZ" dirty="0" smtClean="0"/>
              <a:t>Výběr dimenzí</a:t>
            </a:r>
          </a:p>
          <a:p>
            <a:r>
              <a:rPr lang="cs-CZ" dirty="0" smtClean="0"/>
              <a:t>Systém vypočítá pro </a:t>
            </a:r>
            <a:r>
              <a:rPr lang="cs-CZ" smtClean="0"/>
              <a:t>zvolené </a:t>
            </a:r>
            <a:r>
              <a:rPr lang="cs-CZ" smtClean="0"/>
              <a:t>dimenze </a:t>
            </a:r>
            <a:r>
              <a:rPr lang="cs-CZ" dirty="0" smtClean="0"/>
              <a:t>agregace faktů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494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Cube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err="1" smtClean="0"/>
              <a:t>Cube</a:t>
            </a:r>
            <a:r>
              <a:rPr lang="cs-CZ" dirty="0" smtClean="0"/>
              <a:t> </a:t>
            </a:r>
            <a:r>
              <a:rPr lang="cs-CZ" dirty="0" err="1" smtClean="0"/>
              <a:t>Builder</a:t>
            </a:r>
            <a:endParaRPr lang="cs-CZ" dirty="0" smtClean="0"/>
          </a:p>
          <a:p>
            <a:r>
              <a:rPr lang="cs-CZ" dirty="0" err="1" smtClean="0"/>
              <a:t>Dimension</a:t>
            </a:r>
            <a:r>
              <a:rPr lang="cs-CZ" dirty="0" smtClean="0"/>
              <a:t> </a:t>
            </a:r>
            <a:r>
              <a:rPr lang="cs-CZ" dirty="0" err="1" smtClean="0"/>
              <a:t>Usage</a:t>
            </a:r>
            <a:endParaRPr lang="cs-CZ" dirty="0" smtClean="0"/>
          </a:p>
          <a:p>
            <a:r>
              <a:rPr lang="cs-CZ" dirty="0" err="1" smtClean="0"/>
              <a:t>Calculations</a:t>
            </a:r>
            <a:endParaRPr lang="cs-CZ" dirty="0" smtClean="0"/>
          </a:p>
          <a:p>
            <a:r>
              <a:rPr lang="cs-CZ" dirty="0" smtClean="0"/>
              <a:t>KPI – </a:t>
            </a:r>
            <a:r>
              <a:rPr lang="cs-CZ" dirty="0" err="1" smtClean="0">
                <a:solidFill>
                  <a:srgbClr val="FF0000"/>
                </a:solidFill>
              </a:rPr>
              <a:t>Key</a:t>
            </a:r>
            <a:r>
              <a:rPr lang="cs-CZ" dirty="0" smtClean="0">
                <a:solidFill>
                  <a:srgbClr val="FF0000"/>
                </a:solidFill>
              </a:rPr>
              <a:t> Performance </a:t>
            </a:r>
            <a:r>
              <a:rPr lang="cs-CZ" dirty="0" err="1" smtClean="0">
                <a:solidFill>
                  <a:srgbClr val="FF0000"/>
                </a:solidFill>
              </a:rPr>
              <a:t>Indicators</a:t>
            </a:r>
            <a:endParaRPr lang="cs-CZ" dirty="0" smtClean="0">
              <a:solidFill>
                <a:srgbClr val="FF0000"/>
              </a:solidFill>
            </a:endParaRPr>
          </a:p>
          <a:p>
            <a:r>
              <a:rPr lang="cs-CZ" dirty="0" err="1" smtClean="0"/>
              <a:t>Actions</a:t>
            </a:r>
            <a:r>
              <a:rPr lang="cs-CZ" dirty="0" smtClean="0"/>
              <a:t> – definování akcí pro navrženou kostku</a:t>
            </a:r>
          </a:p>
          <a:p>
            <a:r>
              <a:rPr lang="cs-CZ" dirty="0" err="1" smtClean="0"/>
              <a:t>Partions</a:t>
            </a:r>
            <a:r>
              <a:rPr lang="cs-CZ" dirty="0" smtClean="0"/>
              <a:t> – pohled na kostku, možnost editace</a:t>
            </a:r>
          </a:p>
          <a:p>
            <a:r>
              <a:rPr lang="cs-CZ" dirty="0" err="1" smtClean="0"/>
              <a:t>Perpsective</a:t>
            </a:r>
            <a:r>
              <a:rPr lang="cs-CZ" dirty="0" smtClean="0"/>
              <a:t> </a:t>
            </a:r>
            <a:r>
              <a:rPr lang="cs-CZ" dirty="0" err="1" smtClean="0"/>
              <a:t>Translations</a:t>
            </a:r>
            <a:r>
              <a:rPr lang="cs-CZ" dirty="0" smtClean="0"/>
              <a:t> - pohledy</a:t>
            </a:r>
          </a:p>
          <a:p>
            <a:r>
              <a:rPr lang="cs-CZ" dirty="0" smtClean="0"/>
              <a:t>Browser – návrh </a:t>
            </a:r>
            <a:r>
              <a:rPr lang="cs-CZ" dirty="0" err="1" smtClean="0"/>
              <a:t>kontigenční</a:t>
            </a:r>
            <a:r>
              <a:rPr lang="cs-CZ" dirty="0" smtClean="0"/>
              <a:t> tabulky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8214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Browser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Využívá Office Web </a:t>
            </a:r>
            <a:r>
              <a:rPr lang="cs-CZ" dirty="0" err="1" smtClean="0"/>
              <a:t>Components</a:t>
            </a:r>
            <a:endParaRPr lang="cs-CZ" dirty="0" smtClean="0"/>
          </a:p>
          <a:p>
            <a:r>
              <a:rPr lang="cs-CZ" dirty="0" smtClean="0"/>
              <a:t>Kontingenční tabulka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7073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OLAP v </a:t>
            </a:r>
            <a:r>
              <a:rPr lang="cs-CZ" dirty="0" err="1" smtClean="0"/>
              <a:t>MySQL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Typ ROLAP</a:t>
            </a:r>
          </a:p>
          <a:p>
            <a:r>
              <a:rPr lang="cs-CZ" dirty="0" smtClean="0"/>
              <a:t>Pivot table</a:t>
            </a:r>
          </a:p>
          <a:p>
            <a:r>
              <a:rPr lang="cs-CZ" dirty="0" err="1" smtClean="0"/>
              <a:t>jPivot</a:t>
            </a:r>
            <a:r>
              <a:rPr lang="cs-CZ" dirty="0" smtClean="0"/>
              <a:t> – OLAP </a:t>
            </a:r>
            <a:r>
              <a:rPr lang="cs-CZ" dirty="0" err="1" smtClean="0"/>
              <a:t>cube</a:t>
            </a:r>
            <a:r>
              <a:rPr lang="cs-CZ" dirty="0" smtClean="0"/>
              <a:t> browser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6274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1171575"/>
            <a:ext cx="6677025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5212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Degenerate</a:t>
            </a:r>
            <a:r>
              <a:rPr lang="cs-CZ" dirty="0" smtClean="0"/>
              <a:t> </a:t>
            </a:r>
            <a:r>
              <a:rPr lang="cs-CZ" dirty="0" err="1" smtClean="0"/>
              <a:t>dimensions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3" y="1128713"/>
            <a:ext cx="3305175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9649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Přehled OLAP serverů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1556792"/>
            <a:ext cx="622935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2039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Důvod vzniku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Problémy s reportingem u relačních </a:t>
            </a:r>
            <a:r>
              <a:rPr lang="cs-CZ" dirty="0" err="1" smtClean="0"/>
              <a:t>db</a:t>
            </a:r>
            <a:r>
              <a:rPr lang="cs-CZ" dirty="0" smtClean="0"/>
              <a:t> – při velkém množství dat pomalé</a:t>
            </a:r>
          </a:p>
          <a:p>
            <a:r>
              <a:rPr lang="cs-CZ" dirty="0" smtClean="0"/>
              <a:t>Idea – předpřipravit data pro reporting z OLTP zdrojů</a:t>
            </a:r>
          </a:p>
          <a:p>
            <a:r>
              <a:rPr lang="cs-CZ" dirty="0" smtClean="0"/>
              <a:t>V teorii databází se jedná o projekci relace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585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Mondrian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Open source OLAP </a:t>
            </a:r>
            <a:r>
              <a:rPr lang="cs-CZ" dirty="0" err="1" smtClean="0"/>
              <a:t>tool</a:t>
            </a:r>
            <a:endParaRPr lang="cs-CZ" dirty="0" smtClean="0"/>
          </a:p>
          <a:p>
            <a:r>
              <a:rPr lang="cs-CZ" dirty="0" err="1" smtClean="0"/>
              <a:t>Pentaho</a:t>
            </a:r>
            <a:r>
              <a:rPr lang="cs-CZ" dirty="0" smtClean="0"/>
              <a:t> open source BI, licence EPL</a:t>
            </a:r>
          </a:p>
          <a:p>
            <a:r>
              <a:rPr lang="cs-CZ" dirty="0" smtClean="0"/>
              <a:t>In-</a:t>
            </a:r>
            <a:r>
              <a:rPr lang="cs-CZ" dirty="0" err="1" smtClean="0"/>
              <a:t>memory</a:t>
            </a:r>
            <a:r>
              <a:rPr lang="cs-CZ" dirty="0" smtClean="0"/>
              <a:t> OLAP </a:t>
            </a:r>
            <a:r>
              <a:rPr lang="cs-CZ" dirty="0" err="1" smtClean="0"/>
              <a:t>cache</a:t>
            </a:r>
            <a:endParaRPr lang="cs-CZ" dirty="0" smtClean="0"/>
          </a:p>
          <a:p>
            <a:r>
              <a:rPr lang="cs-CZ" dirty="0" smtClean="0"/>
              <a:t>Podpora: </a:t>
            </a:r>
          </a:p>
          <a:p>
            <a:pPr lvl="1"/>
            <a:r>
              <a:rPr lang="cs-CZ" dirty="0" smtClean="0">
                <a:solidFill>
                  <a:srgbClr val="FF0000"/>
                </a:solidFill>
              </a:rPr>
              <a:t>MDX</a:t>
            </a:r>
            <a:r>
              <a:rPr lang="cs-CZ" dirty="0" smtClean="0"/>
              <a:t> – </a:t>
            </a:r>
            <a:r>
              <a:rPr lang="cs-CZ" dirty="0" err="1" smtClean="0"/>
              <a:t>query</a:t>
            </a:r>
            <a:r>
              <a:rPr lang="cs-CZ" dirty="0" smtClean="0"/>
              <a:t> </a:t>
            </a:r>
            <a:r>
              <a:rPr lang="cs-CZ" dirty="0" err="1" smtClean="0"/>
              <a:t>language</a:t>
            </a:r>
            <a:endParaRPr lang="cs-CZ" dirty="0" smtClean="0"/>
          </a:p>
          <a:p>
            <a:pPr lvl="1"/>
            <a:r>
              <a:rPr lang="cs-CZ" dirty="0" smtClean="0">
                <a:solidFill>
                  <a:srgbClr val="FF0000"/>
                </a:solidFill>
              </a:rPr>
              <a:t>Oalp4j</a:t>
            </a:r>
            <a:r>
              <a:rPr lang="cs-CZ" dirty="0" smtClean="0"/>
              <a:t> – </a:t>
            </a:r>
            <a:r>
              <a:rPr lang="cs-CZ" dirty="0" err="1" smtClean="0"/>
              <a:t>olap</a:t>
            </a:r>
            <a:r>
              <a:rPr lang="cs-CZ" dirty="0" smtClean="0"/>
              <a:t> interface pro Java </a:t>
            </a:r>
            <a:r>
              <a:rPr lang="cs-CZ" dirty="0" err="1" smtClean="0"/>
              <a:t>app</a:t>
            </a:r>
            <a:endParaRPr lang="cs-CZ" dirty="0" smtClean="0"/>
          </a:p>
          <a:p>
            <a:pPr lvl="2"/>
            <a:r>
              <a:rPr lang="cs-CZ" dirty="0"/>
              <a:t>http://www.olap4j.org/</a:t>
            </a:r>
            <a:endParaRPr lang="cs-CZ" dirty="0" smtClean="0"/>
          </a:p>
          <a:p>
            <a:pPr lvl="1"/>
            <a:r>
              <a:rPr lang="cs-CZ" dirty="0" smtClean="0">
                <a:solidFill>
                  <a:srgbClr val="FF0000"/>
                </a:solidFill>
              </a:rPr>
              <a:t>XML </a:t>
            </a:r>
            <a:r>
              <a:rPr lang="cs-CZ" dirty="0" err="1" smtClean="0">
                <a:solidFill>
                  <a:srgbClr val="FF0000"/>
                </a:solidFill>
              </a:rPr>
              <a:t>for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analysis</a:t>
            </a:r>
            <a:r>
              <a:rPr lang="cs-CZ" dirty="0" smtClean="0">
                <a:solidFill>
                  <a:srgbClr val="FF0000"/>
                </a:solidFill>
              </a:rPr>
              <a:t> (XMLA) </a:t>
            </a:r>
            <a:r>
              <a:rPr lang="cs-CZ" dirty="0" smtClean="0"/>
              <a:t>– standard interface pro analytické služby, od konsorcia Microsoft-SAS-Hyperion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81191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MDX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Query</a:t>
            </a:r>
            <a:r>
              <a:rPr lang="cs-CZ" dirty="0" smtClean="0"/>
              <a:t> </a:t>
            </a:r>
            <a:r>
              <a:rPr lang="cs-CZ" dirty="0" err="1" smtClean="0"/>
              <a:t>language</a:t>
            </a:r>
            <a:r>
              <a:rPr lang="cs-CZ" dirty="0" smtClean="0"/>
              <a:t> pro OLAP databáze</a:t>
            </a:r>
          </a:p>
          <a:p>
            <a:r>
              <a:rPr lang="cs-CZ" smtClean="0"/>
              <a:t>MultiDimensional</a:t>
            </a:r>
            <a:r>
              <a:rPr lang="cs-CZ" dirty="0" smtClean="0"/>
              <a:t> </a:t>
            </a:r>
            <a:r>
              <a:rPr lang="cs-CZ" dirty="0" err="1" smtClean="0"/>
              <a:t>Expression</a:t>
            </a:r>
            <a:endParaRPr lang="cs-CZ" dirty="0" smtClean="0"/>
          </a:p>
          <a:p>
            <a:r>
              <a:rPr lang="cs-CZ" dirty="0" smtClean="0"/>
              <a:t>Pohledy na data uložená v kostce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6059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1176338"/>
            <a:ext cx="8067675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5744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XMLA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2000-2003</a:t>
            </a:r>
          </a:p>
          <a:p>
            <a:r>
              <a:rPr lang="cs-CZ" dirty="0" smtClean="0"/>
              <a:t>Založen na XML, SOAP, HTTP</a:t>
            </a:r>
          </a:p>
          <a:p>
            <a:r>
              <a:rPr lang="cs-CZ" dirty="0" err="1" smtClean="0"/>
              <a:t>Query</a:t>
            </a:r>
            <a:r>
              <a:rPr lang="cs-CZ" dirty="0" smtClean="0"/>
              <a:t> </a:t>
            </a:r>
            <a:r>
              <a:rPr lang="cs-CZ" dirty="0" err="1" smtClean="0"/>
              <a:t>language</a:t>
            </a:r>
            <a:r>
              <a:rPr lang="cs-CZ" dirty="0" smtClean="0"/>
              <a:t>: MDXML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59430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Olap</a:t>
            </a:r>
            <a:r>
              <a:rPr lang="cs-CZ" dirty="0" smtClean="0"/>
              <a:t> server „</a:t>
            </a:r>
            <a:r>
              <a:rPr lang="cs-CZ" dirty="0" err="1" smtClean="0"/>
              <a:t>Cubes</a:t>
            </a:r>
            <a:r>
              <a:rPr lang="cs-CZ" dirty="0" smtClean="0"/>
              <a:t>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2014, Python, JSON</a:t>
            </a:r>
          </a:p>
          <a:p>
            <a:r>
              <a:rPr lang="cs-CZ" dirty="0" smtClean="0"/>
              <a:t>Licence MIT</a:t>
            </a:r>
          </a:p>
          <a:p>
            <a:r>
              <a:rPr lang="cs-CZ" dirty="0">
                <a:hlinkClick r:id="rId2"/>
              </a:rPr>
              <a:t>http://cubes.databrewery.org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85021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Jedox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In-</a:t>
            </a:r>
            <a:r>
              <a:rPr lang="cs-CZ" dirty="0" err="1" smtClean="0"/>
              <a:t>memory</a:t>
            </a:r>
            <a:r>
              <a:rPr lang="cs-CZ" dirty="0" smtClean="0"/>
              <a:t> OLAP server</a:t>
            </a:r>
          </a:p>
          <a:p>
            <a:r>
              <a:rPr lang="cs-CZ" dirty="0" smtClean="0">
                <a:hlinkClick r:id="rId2"/>
              </a:rPr>
              <a:t>www.jedox.com</a:t>
            </a:r>
            <a:endParaRPr lang="cs-CZ" dirty="0" smtClean="0"/>
          </a:p>
          <a:p>
            <a:r>
              <a:rPr lang="cs-CZ" dirty="0" smtClean="0"/>
              <a:t>GPL nebo proprietární</a:t>
            </a:r>
          </a:p>
          <a:p>
            <a:r>
              <a:rPr lang="cs-CZ" dirty="0" smtClean="0"/>
              <a:t>Excel jako interface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47848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Druid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Open-source OLAP </a:t>
            </a:r>
            <a:r>
              <a:rPr lang="cs-CZ" dirty="0" err="1" smtClean="0"/>
              <a:t>tool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real-time</a:t>
            </a:r>
            <a:r>
              <a:rPr lang="cs-CZ" dirty="0" smtClean="0"/>
              <a:t> </a:t>
            </a:r>
            <a:r>
              <a:rPr lang="cs-CZ" dirty="0" err="1" smtClean="0"/>
              <a:t>analytics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91493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Pivot Table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Nástroj pro sumarizaci dat – v tabulkových procesorech nebo BI</a:t>
            </a:r>
          </a:p>
          <a:p>
            <a:r>
              <a:rPr lang="cs-CZ" dirty="0" smtClean="0"/>
              <a:t>Jednodušší verze </a:t>
            </a:r>
            <a:r>
              <a:rPr lang="cs-CZ" dirty="0" err="1" smtClean="0"/>
              <a:t>OLAPu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84204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Základní operace s datovou kostkou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62500" lnSpcReduction="20000"/>
          </a:bodyPr>
          <a:lstStyle/>
          <a:p>
            <a:r>
              <a:rPr lang="cs-CZ" sz="3800" b="1" dirty="0" err="1" smtClean="0">
                <a:solidFill>
                  <a:srgbClr val="FF0000"/>
                </a:solidFill>
              </a:rPr>
              <a:t>Drill-down</a:t>
            </a:r>
            <a:r>
              <a:rPr lang="cs-CZ" sz="3800" dirty="0" smtClean="0"/>
              <a:t> </a:t>
            </a:r>
            <a:r>
              <a:rPr lang="cs-CZ" sz="3800" dirty="0"/>
              <a:t>– umožňuje uživateli ve zvolené(-</a:t>
            </a:r>
            <a:r>
              <a:rPr lang="cs-CZ" sz="3800" dirty="0" err="1"/>
              <a:t>ých</a:t>
            </a:r>
            <a:r>
              <a:rPr lang="cs-CZ" sz="3800" dirty="0"/>
              <a:t>) instanci(-</a:t>
            </a:r>
            <a:r>
              <a:rPr lang="cs-CZ" sz="3800" dirty="0" err="1"/>
              <a:t>ích</a:t>
            </a:r>
            <a:r>
              <a:rPr lang="cs-CZ" sz="3800" dirty="0"/>
              <a:t>) jisté agregační úrovně nastavit nižší(jemnější) agregační úroveň </a:t>
            </a:r>
            <a:endParaRPr lang="cs-CZ" sz="3800" dirty="0" smtClean="0"/>
          </a:p>
          <a:p>
            <a:r>
              <a:rPr lang="cs-CZ" sz="3800" b="1" dirty="0" err="1" smtClean="0">
                <a:solidFill>
                  <a:srgbClr val="FF0000"/>
                </a:solidFill>
              </a:rPr>
              <a:t>Roll</a:t>
            </a:r>
            <a:r>
              <a:rPr lang="cs-CZ" sz="3800" b="1" dirty="0" smtClean="0">
                <a:solidFill>
                  <a:srgbClr val="FF0000"/>
                </a:solidFill>
              </a:rPr>
              <a:t>-up</a:t>
            </a:r>
            <a:r>
              <a:rPr lang="cs-CZ" sz="3800" dirty="0" smtClean="0"/>
              <a:t> </a:t>
            </a:r>
            <a:r>
              <a:rPr lang="cs-CZ" sz="3800" dirty="0"/>
              <a:t>– jde o opak předešlé operace. Ve zvolených instancích jisté agregační úrovně nastavuje vyšší (hrubší) agregační úroveň. </a:t>
            </a:r>
            <a:endParaRPr lang="cs-CZ" sz="3800" dirty="0" smtClean="0"/>
          </a:p>
          <a:p>
            <a:r>
              <a:rPr lang="cs-CZ" sz="3800" b="1" dirty="0" err="1" smtClean="0">
                <a:solidFill>
                  <a:srgbClr val="FF0000"/>
                </a:solidFill>
              </a:rPr>
              <a:t>Pivoting</a:t>
            </a:r>
            <a:r>
              <a:rPr lang="cs-CZ" sz="3800" dirty="0" smtClean="0"/>
              <a:t> </a:t>
            </a:r>
            <a:r>
              <a:rPr lang="cs-CZ" sz="3800" dirty="0"/>
              <a:t>– umožňuje „otáčet“ datovou krychlí, tj. měnit úhel pohledu na data na úrovni presentace obsahu datového skladu. </a:t>
            </a:r>
            <a:endParaRPr lang="cs-CZ" sz="3800" dirty="0" smtClean="0"/>
          </a:p>
          <a:p>
            <a:r>
              <a:rPr lang="cs-CZ" sz="3800" b="1" dirty="0" err="1" smtClean="0">
                <a:solidFill>
                  <a:srgbClr val="FF0000"/>
                </a:solidFill>
              </a:rPr>
              <a:t>Slicing</a:t>
            </a:r>
            <a:r>
              <a:rPr lang="cs-CZ" sz="3800" dirty="0" smtClean="0"/>
              <a:t> </a:t>
            </a:r>
            <a:r>
              <a:rPr lang="cs-CZ" sz="3800" dirty="0"/>
              <a:t>– dovoluje provádět řezy datovou kostkou, tj. nalézt pohled, v němž je jedna dimenze fixována v </a:t>
            </a:r>
            <a:r>
              <a:rPr lang="cs-CZ" sz="3800" dirty="0" smtClean="0"/>
              <a:t>jisté instanci určité </a:t>
            </a:r>
            <a:r>
              <a:rPr lang="cs-CZ" sz="3800" dirty="0"/>
              <a:t>agregační úrovně. Jinými slovy tato dimenze aplikuje filtr na instance příslušné agregační úrovně dané dimenze. </a:t>
            </a:r>
            <a:endParaRPr lang="cs-CZ" sz="3800" dirty="0" smtClean="0"/>
          </a:p>
          <a:p>
            <a:r>
              <a:rPr lang="cs-CZ" sz="3800" b="1" dirty="0" err="1" smtClean="0">
                <a:solidFill>
                  <a:srgbClr val="FF0000"/>
                </a:solidFill>
              </a:rPr>
              <a:t>Dicing</a:t>
            </a:r>
            <a:r>
              <a:rPr lang="cs-CZ" sz="3800" dirty="0" smtClean="0"/>
              <a:t> </a:t>
            </a:r>
            <a:r>
              <a:rPr lang="cs-CZ" sz="3800" dirty="0"/>
              <a:t>– je obdobou „</a:t>
            </a:r>
            <a:r>
              <a:rPr lang="cs-CZ" sz="3800" dirty="0" err="1"/>
              <a:t>slicingu</a:t>
            </a:r>
            <a:r>
              <a:rPr lang="cs-CZ" sz="3800" dirty="0"/>
              <a:t>“, jenž umožňuje nastavit takový filtr pro více dimenzí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58583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Roll</a:t>
            </a:r>
            <a:r>
              <a:rPr lang="cs-CZ" dirty="0" smtClean="0"/>
              <a:t>-up, </a:t>
            </a:r>
            <a:r>
              <a:rPr lang="cs-CZ" dirty="0" err="1" smtClean="0"/>
              <a:t>drill-down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192688" cy="448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8411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OLAP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Datový sklad</a:t>
            </a:r>
          </a:p>
          <a:p>
            <a:pPr lvl="1"/>
            <a:r>
              <a:rPr lang="cs-CZ" dirty="0" smtClean="0"/>
              <a:t>Fakta, dimenze</a:t>
            </a:r>
          </a:p>
          <a:p>
            <a:r>
              <a:rPr lang="cs-CZ" dirty="0" smtClean="0"/>
              <a:t>Data jsou prezentována ve formě datové kostky – </a:t>
            </a:r>
            <a:r>
              <a:rPr lang="cs-CZ" dirty="0" err="1" smtClean="0"/>
              <a:t>snapshot</a:t>
            </a:r>
            <a:r>
              <a:rPr lang="cs-CZ" dirty="0" smtClean="0"/>
              <a:t> dat</a:t>
            </a:r>
          </a:p>
          <a:p>
            <a:r>
              <a:rPr lang="cs-CZ" dirty="0" smtClean="0"/>
              <a:t>Multidimenzionální pohled na data (může mít více než tři dimenze)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188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Roll</a:t>
            </a:r>
            <a:r>
              <a:rPr lang="cs-CZ" dirty="0" smtClean="0"/>
              <a:t>-up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Agregace dat v kostce</a:t>
            </a:r>
          </a:p>
          <a:p>
            <a:r>
              <a:rPr lang="cs-CZ" dirty="0" smtClean="0"/>
              <a:t>Odpovídá GROUP BY: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SELECT [attribute list], SUM [attribute names]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FROM [table list]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WHERE [condition list]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GROUP BY [grouping list]</a:t>
            </a:r>
            <a:endParaRPr lang="cs-CZ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5711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Drill-down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Zvyšuje počet dimenzí</a:t>
            </a:r>
          </a:p>
          <a:p>
            <a:r>
              <a:rPr lang="cs-CZ" dirty="0" smtClean="0"/>
              <a:t>Opak </a:t>
            </a:r>
            <a:r>
              <a:rPr lang="cs-CZ" dirty="0" err="1" smtClean="0"/>
              <a:t>roll</a:t>
            </a:r>
            <a:r>
              <a:rPr lang="cs-CZ" dirty="0" smtClean="0"/>
              <a:t>-up</a:t>
            </a:r>
          </a:p>
          <a:p>
            <a:r>
              <a:rPr lang="cs-CZ" dirty="0" smtClean="0"/>
              <a:t>Sumarizuje data na nižší úrovni hierarchie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915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Výsledek obrázku pro olap cube slic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40" y="1052737"/>
            <a:ext cx="7852092" cy="554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96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Operations: Dice&#10;    Dicingis the process of retrieving a block of data&#10;     from a cube by filtering on all dimensions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496944" cy="600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59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Operations: Drill Up/ Down&#10;  Drilling up: Presenting data at a higher level on the&#10;   hierarchy e.g. Store -&gt; Region&#10;  D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905"/>
            <a:ext cx="9144000" cy="646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89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Drill-through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/>
              <a:t>Drill-through</a:t>
            </a:r>
            <a:r>
              <a:rPr lang="cs-CZ" dirty="0" smtClean="0"/>
              <a:t> - </a:t>
            </a:r>
            <a:r>
              <a:rPr lang="cs-CZ" dirty="0"/>
              <a:t>o</a:t>
            </a:r>
            <a:r>
              <a:rPr lang="cs-CZ" dirty="0" smtClean="0"/>
              <a:t>perace </a:t>
            </a:r>
            <a:r>
              <a:rPr lang="cs-CZ" dirty="0" err="1" smtClean="0"/>
              <a:t>drill-down</a:t>
            </a:r>
            <a:r>
              <a:rPr lang="cs-CZ" dirty="0" smtClean="0"/>
              <a:t> až na nejnižší úroveň (až ke zdroji v relační </a:t>
            </a:r>
            <a:r>
              <a:rPr lang="cs-CZ" dirty="0" err="1" smtClean="0"/>
              <a:t>db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023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Pivoting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File:OLAP pivot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7620000" cy="37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42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2200275"/>
            <a:ext cx="799147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247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Dimenze kostky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s </a:t>
            </a:r>
            <a:r>
              <a:rPr lang="cs-CZ" dirty="0"/>
              <a:t>narůstajícím počtem dimenzí kostky </a:t>
            </a:r>
            <a:r>
              <a:rPr lang="cs-CZ" i="1" dirty="0"/>
              <a:t>(se zvětšující se kostkou) </a:t>
            </a:r>
            <a:r>
              <a:rPr lang="cs-CZ" dirty="0"/>
              <a:t>je mnoho buněk </a:t>
            </a:r>
            <a:r>
              <a:rPr lang="cs-CZ" i="1" dirty="0"/>
              <a:t>(představujících specifické kombinace atributů) </a:t>
            </a:r>
            <a:r>
              <a:rPr lang="cs-CZ" dirty="0"/>
              <a:t>prázdných. Využití kapacity uložiště není efektivní. </a:t>
            </a:r>
          </a:p>
          <a:p>
            <a:endParaRPr lang="cs-CZ" dirty="0"/>
          </a:p>
          <a:p>
            <a:r>
              <a:rPr lang="cs-CZ" dirty="0" smtClean="0"/>
              <a:t>není </a:t>
            </a:r>
            <a:r>
              <a:rPr lang="cs-CZ" dirty="0"/>
              <a:t>vhodné za každou cenu vytvářet jednu kostku o vysokém počtu dimenzí, ale spíše více kostek o menším počtu dimenzí.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601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Dimenzní</a:t>
            </a:r>
            <a:r>
              <a:rPr lang="cs-CZ" dirty="0" smtClean="0"/>
              <a:t> tabulky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Vlastnosti, podle kterých jsou data agregována</a:t>
            </a:r>
          </a:p>
          <a:p>
            <a:r>
              <a:rPr lang="cs-CZ" dirty="0"/>
              <a:t>S</a:t>
            </a:r>
            <a:r>
              <a:rPr lang="cs-CZ" dirty="0" smtClean="0"/>
              <a:t> tabulky faktů propojeny přes primární klíč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502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1466850"/>
            <a:ext cx="7896225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94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Data </a:t>
            </a:r>
            <a:r>
              <a:rPr lang="cs-CZ" dirty="0" err="1" smtClean="0"/>
              <a:t>Storage</a:t>
            </a:r>
            <a:r>
              <a:rPr lang="cs-CZ" dirty="0" smtClean="0"/>
              <a:t> </a:t>
            </a:r>
            <a:r>
              <a:rPr lang="cs-CZ" dirty="0" err="1" smtClean="0"/>
              <a:t>Models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ROLAP</a:t>
            </a:r>
          </a:p>
          <a:p>
            <a:pPr lvl="1"/>
            <a:r>
              <a:rPr lang="cs-CZ" dirty="0" smtClean="0"/>
              <a:t>Data v tabulkách v OLTP systému</a:t>
            </a:r>
          </a:p>
          <a:p>
            <a:r>
              <a:rPr lang="cs-CZ" dirty="0" smtClean="0"/>
              <a:t>MOLAP</a:t>
            </a:r>
          </a:p>
          <a:p>
            <a:pPr lvl="1"/>
            <a:r>
              <a:rPr lang="cs-CZ" dirty="0" smtClean="0"/>
              <a:t>Data v multidimenzionální struktuře (</a:t>
            </a:r>
            <a:r>
              <a:rPr lang="cs-CZ" dirty="0"/>
              <a:t>d</a:t>
            </a:r>
            <a:r>
              <a:rPr lang="cs-CZ" dirty="0" smtClean="0"/>
              <a:t>atový sklad)</a:t>
            </a:r>
          </a:p>
          <a:p>
            <a:pPr lvl="1"/>
            <a:r>
              <a:rPr lang="cs-CZ" dirty="0" smtClean="0"/>
              <a:t>Vyšší výkon výpočtů</a:t>
            </a:r>
          </a:p>
          <a:p>
            <a:pPr lvl="1"/>
            <a:r>
              <a:rPr lang="cs-CZ" dirty="0" smtClean="0"/>
              <a:t>Při změně se musí vše přepočítat</a:t>
            </a:r>
          </a:p>
          <a:p>
            <a:r>
              <a:rPr lang="cs-CZ" dirty="0" smtClean="0"/>
              <a:t>HOLAP – hybridní</a:t>
            </a:r>
          </a:p>
          <a:p>
            <a:pPr lvl="1"/>
            <a:r>
              <a:rPr lang="cs-CZ" dirty="0" smtClean="0"/>
              <a:t>Část dat je uložena v datovém skladu a část v OLTP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343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Nástroje a výrobci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MOLAP</a:t>
            </a:r>
          </a:p>
          <a:p>
            <a:pPr lvl="1"/>
            <a:r>
              <a:rPr lang="cs-CZ" dirty="0"/>
              <a:t>Hyperion, </a:t>
            </a:r>
            <a:r>
              <a:rPr lang="cs-CZ" dirty="0" err="1"/>
              <a:t>Executive</a:t>
            </a:r>
            <a:r>
              <a:rPr lang="cs-CZ" dirty="0"/>
              <a:t> </a:t>
            </a:r>
            <a:r>
              <a:rPr lang="cs-CZ" dirty="0" err="1"/>
              <a:t>Viewer</a:t>
            </a:r>
            <a:r>
              <a:rPr lang="cs-CZ" dirty="0"/>
              <a:t>, CFO Vision, BI/</a:t>
            </a:r>
            <a:r>
              <a:rPr lang="cs-CZ" dirty="0" err="1"/>
              <a:t>Analyze</a:t>
            </a:r>
            <a:r>
              <a:rPr lang="cs-CZ" dirty="0"/>
              <a:t>, </a:t>
            </a:r>
            <a:r>
              <a:rPr lang="cs-CZ" dirty="0" err="1"/>
              <a:t>PowerPlay</a:t>
            </a:r>
            <a:r>
              <a:rPr lang="cs-CZ" dirty="0"/>
              <a:t>, Business </a:t>
            </a:r>
            <a:r>
              <a:rPr lang="cs-CZ" dirty="0" err="1"/>
              <a:t>Objects</a:t>
            </a:r>
            <a:r>
              <a:rPr lang="cs-CZ" dirty="0"/>
              <a:t>, </a:t>
            </a:r>
            <a:r>
              <a:rPr lang="cs-CZ" dirty="0" err="1"/>
              <a:t>Genita</a:t>
            </a:r>
            <a:r>
              <a:rPr lang="cs-CZ" dirty="0"/>
              <a:t>, </a:t>
            </a:r>
            <a:r>
              <a:rPr lang="cs-CZ" dirty="0" err="1"/>
              <a:t>Holos</a:t>
            </a:r>
            <a:r>
              <a:rPr lang="cs-CZ" dirty="0"/>
              <a:t>, MS OLAP </a:t>
            </a:r>
            <a:r>
              <a:rPr lang="cs-CZ" dirty="0" err="1"/>
              <a:t>Services</a:t>
            </a:r>
            <a:r>
              <a:rPr lang="cs-CZ" dirty="0"/>
              <a:t>, Pilot, </a:t>
            </a:r>
            <a:r>
              <a:rPr lang="cs-CZ" dirty="0" err="1" smtClean="0"/>
              <a:t>ProCube</a:t>
            </a:r>
            <a:endParaRPr lang="cs-CZ" dirty="0" smtClean="0"/>
          </a:p>
          <a:p>
            <a:r>
              <a:rPr lang="cs-CZ" dirty="0" smtClean="0"/>
              <a:t>ROLAP</a:t>
            </a:r>
          </a:p>
          <a:p>
            <a:pPr lvl="1"/>
            <a:r>
              <a:rPr lang="cs-CZ" dirty="0" err="1"/>
              <a:t>Discover</a:t>
            </a:r>
            <a:r>
              <a:rPr lang="cs-CZ" dirty="0"/>
              <a:t> 3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Oracle</a:t>
            </a:r>
            <a:r>
              <a:rPr lang="cs-CZ" dirty="0"/>
              <a:t>, DSS Agent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MicroStrategy</a:t>
            </a:r>
            <a:r>
              <a:rPr lang="cs-CZ" dirty="0"/>
              <a:t>, </a:t>
            </a:r>
            <a:r>
              <a:rPr lang="cs-CZ" dirty="0" err="1"/>
              <a:t>MetaCube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IBM Informix, </a:t>
            </a:r>
            <a:r>
              <a:rPr lang="cs-CZ" dirty="0" err="1"/>
              <a:t>Platinum</a:t>
            </a:r>
            <a:r>
              <a:rPr lang="cs-CZ" dirty="0"/>
              <a:t> </a:t>
            </a:r>
            <a:r>
              <a:rPr lang="cs-CZ" dirty="0" err="1"/>
              <a:t>Beacon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Platinum</a:t>
            </a:r>
            <a:r>
              <a:rPr lang="cs-CZ" dirty="0"/>
              <a:t>, Brio, Business </a:t>
            </a:r>
            <a:r>
              <a:rPr lang="cs-CZ" dirty="0" err="1"/>
              <a:t>Objects</a:t>
            </a:r>
            <a:r>
              <a:rPr lang="cs-CZ" dirty="0"/>
              <a:t>, </a:t>
            </a:r>
            <a:r>
              <a:rPr lang="cs-CZ" dirty="0" err="1"/>
              <a:t>Cognos</a:t>
            </a:r>
            <a:r>
              <a:rPr lang="cs-CZ" dirty="0"/>
              <a:t> </a:t>
            </a:r>
            <a:r>
              <a:rPr lang="cs-CZ" dirty="0" err="1"/>
              <a:t>Powerplay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31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702</Words>
  <Application>Microsoft Office PowerPoint</Application>
  <PresentationFormat>Předvádění na obrazovce (4:3)</PresentationFormat>
  <Paragraphs>131</Paragraphs>
  <Slides>36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37" baseType="lpstr">
      <vt:lpstr>Motiv sady Office</vt:lpstr>
      <vt:lpstr>Dobývání znalostí z databází OLAP a datové kostky</vt:lpstr>
      <vt:lpstr>Důvod vzniku</vt:lpstr>
      <vt:lpstr>OLAP</vt:lpstr>
      <vt:lpstr>Prezentace aplikace PowerPoint</vt:lpstr>
      <vt:lpstr>Dimenze kostky</vt:lpstr>
      <vt:lpstr>Dimenzní tabulky</vt:lpstr>
      <vt:lpstr>Prezentace aplikace PowerPoint</vt:lpstr>
      <vt:lpstr>Data Storage Models</vt:lpstr>
      <vt:lpstr>Nástroje a výrobci </vt:lpstr>
      <vt:lpstr>Microsoft Analysis Services</vt:lpstr>
      <vt:lpstr>Postup vytvoření OLAP kostky</vt:lpstr>
      <vt:lpstr>Návrh dimenzí kostky - MS</vt:lpstr>
      <vt:lpstr>Návrh kostky – Cube Wizard</vt:lpstr>
      <vt:lpstr>Cube</vt:lpstr>
      <vt:lpstr>Browser</vt:lpstr>
      <vt:lpstr>OLAP v MySQL</vt:lpstr>
      <vt:lpstr>Prezentace aplikace PowerPoint</vt:lpstr>
      <vt:lpstr>Degenerate dimensions</vt:lpstr>
      <vt:lpstr>Přehled OLAP serverů</vt:lpstr>
      <vt:lpstr>Mondrian</vt:lpstr>
      <vt:lpstr>MDX</vt:lpstr>
      <vt:lpstr>Prezentace aplikace PowerPoint</vt:lpstr>
      <vt:lpstr>XMLA</vt:lpstr>
      <vt:lpstr>Olap server „Cubes“</vt:lpstr>
      <vt:lpstr>Jedox</vt:lpstr>
      <vt:lpstr>Druid</vt:lpstr>
      <vt:lpstr>Pivot Table</vt:lpstr>
      <vt:lpstr>Základní operace s datovou kostkou</vt:lpstr>
      <vt:lpstr>Roll-up, drill-down</vt:lpstr>
      <vt:lpstr>Roll-up</vt:lpstr>
      <vt:lpstr>Drill-down</vt:lpstr>
      <vt:lpstr>Prezentace aplikace PowerPoint</vt:lpstr>
      <vt:lpstr>Prezentace aplikace PowerPoint</vt:lpstr>
      <vt:lpstr>Prezentace aplikace PowerPoint</vt:lpstr>
      <vt:lpstr>Drill-through</vt:lpstr>
      <vt:lpstr>Pivoting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Databázové systémy</dc:title>
  <dc:creator>dan11hp</dc:creator>
  <cp:lastModifiedBy>Danel4</cp:lastModifiedBy>
  <cp:revision>74</cp:revision>
  <dcterms:created xsi:type="dcterms:W3CDTF">2016-09-11T12:48:50Z</dcterms:created>
  <dcterms:modified xsi:type="dcterms:W3CDTF">2017-05-13T09:14:06Z</dcterms:modified>
</cp:coreProperties>
</file>